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30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8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69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3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93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19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10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21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97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88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9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B695-ACB0-4CD2-AF34-629769BA072C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2507B-9294-4ADD-BC63-1899E7F7C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83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437" y="243317"/>
            <a:ext cx="10058400" cy="772437"/>
          </a:xfrm>
        </p:spPr>
        <p:txBody>
          <a:bodyPr>
            <a:normAutofit/>
          </a:bodyPr>
          <a:lstStyle/>
          <a:p>
            <a:pPr algn="ctr"/>
            <a:r>
              <a:rPr lang="en-GB" sz="3400" dirty="0" smtClean="0"/>
              <a:t>Example Committee Structure - Aberdeen AAC</a:t>
            </a:r>
            <a:endParaRPr lang="en-GB" sz="34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825625"/>
            <a:ext cx="6721699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+mj-lt"/>
            </a:endParaRPr>
          </a:p>
        </p:txBody>
      </p:sp>
      <p:sp>
        <p:nvSpPr>
          <p:cNvPr id="4" name="Oval 1"/>
          <p:cNvSpPr>
            <a:spLocks/>
          </p:cNvSpPr>
          <p:nvPr/>
        </p:nvSpPr>
        <p:spPr bwMode="auto">
          <a:xfrm>
            <a:off x="4745142" y="5344001"/>
            <a:ext cx="2880000" cy="1260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Club </a:t>
            </a:r>
            <a:r>
              <a:rPr lang="en-US" altLang="en-US" sz="1600" b="1" dirty="0" smtClean="0">
                <a:ea typeface="Helvetica Neue" charset="0"/>
                <a:cs typeface="Helvetica Neue" charset="0"/>
                <a:sym typeface="Helvetica Neue" charset="0"/>
              </a:rPr>
              <a:t>Together Officer</a:t>
            </a:r>
            <a:endParaRPr lang="en-US" altLang="en-US" sz="1600" b="1" dirty="0">
              <a:ea typeface="Helvetica Neue" charset="0"/>
              <a:cs typeface="Helvetica Neue" charset="0"/>
              <a:sym typeface="Helvetica Neue" charset="0"/>
            </a:endParaRP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Directed by </a:t>
            </a:r>
            <a:r>
              <a:rPr lang="en-US" altLang="en-US" sz="1400" b="1" dirty="0" smtClean="0">
                <a:ea typeface="Helvetica Neue" charset="0"/>
                <a:cs typeface="Helvetica Neue" charset="0"/>
                <a:sym typeface="Helvetica Neue" charset="0"/>
              </a:rPr>
              <a:t>the </a:t>
            </a:r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Committee in line with </a:t>
            </a:r>
            <a:r>
              <a:rPr lang="en-US" altLang="en-US" sz="1400" b="1" dirty="0" smtClean="0">
                <a:ea typeface="Helvetica Neue" charset="0"/>
                <a:cs typeface="Helvetica Neue" charset="0"/>
                <a:sym typeface="Helvetica Neue" charset="0"/>
              </a:rPr>
              <a:t>the </a:t>
            </a:r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Club Development Plan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Oval 3"/>
          <p:cNvSpPr>
            <a:spLocks/>
          </p:cNvSpPr>
          <p:nvPr/>
        </p:nvSpPr>
        <p:spPr bwMode="auto">
          <a:xfrm>
            <a:off x="7912243" y="5337472"/>
            <a:ext cx="2880000" cy="1260000"/>
          </a:xfrm>
          <a:prstGeom prst="ellipse">
            <a:avLst/>
          </a:prstGeom>
          <a:solidFill>
            <a:srgbClr val="FE4940"/>
          </a:solidFill>
          <a:ln w="25400" cap="flat">
            <a:solidFill>
              <a:schemeClr val="tx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ctr"/>
            <a:r>
              <a:rPr lang="en-US" altLang="en-US" sz="1600" b="1" dirty="0" smtClean="0">
                <a:ea typeface="Helvetica Neue" charset="0"/>
                <a:cs typeface="Helvetica Neue" charset="0"/>
                <a:sym typeface="Helvetica Neue" charset="0"/>
              </a:rPr>
              <a:t>Welfare Officer</a:t>
            </a:r>
            <a:endParaRPr lang="en-US" altLang="en-US" sz="1600" b="1" dirty="0">
              <a:ea typeface="Helvetica Neue" charset="0"/>
              <a:cs typeface="Helvetica Neue" charset="0"/>
              <a:sym typeface="Helvetica Neue" charset="0"/>
            </a:endParaRP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Providing independent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advice and adjudication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to the Club &amp; member</a:t>
            </a:r>
            <a:r>
              <a:rPr lang="en-US" altLang="en-US" sz="1400" dirty="0">
                <a:ea typeface="Chalkboard" charset="0"/>
                <a:cs typeface="Chalkboard" charset="0"/>
                <a:sym typeface="Chalkboard" charset="0"/>
              </a:rPr>
              <a:t>s</a:t>
            </a:r>
            <a:endParaRPr lang="en-US" altLang="en-US" sz="1400" dirty="0">
              <a:ea typeface="Chalkboard" charset="0"/>
              <a:cs typeface="Chalkboard" charset="0"/>
              <a:sym typeface="Chalkboard" charset="0"/>
            </a:endParaRPr>
          </a:p>
        </p:txBody>
      </p:sp>
      <p:sp>
        <p:nvSpPr>
          <p:cNvPr id="8" name="AutoShape 5"/>
          <p:cNvSpPr>
            <a:spLocks/>
          </p:cNvSpPr>
          <p:nvPr/>
        </p:nvSpPr>
        <p:spPr bwMode="auto">
          <a:xfrm>
            <a:off x="973392" y="2310210"/>
            <a:ext cx="1692547" cy="1620000"/>
          </a:xfrm>
          <a:prstGeom prst="roundRect">
            <a:avLst>
              <a:gd name="adj" fmla="val 10343"/>
            </a:avLst>
          </a:prstGeom>
          <a:solidFill>
            <a:srgbClr val="D90B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Vice President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Outreach</a:t>
            </a:r>
            <a:r>
              <a:rPr lang="en-US" altLang="en-US" sz="1400" b="1" dirty="0" smtClean="0">
                <a:ea typeface="Helvetica Neue" charset="0"/>
                <a:cs typeface="Helvetica Neue" charset="0"/>
                <a:sym typeface="Helvetica Neue" charset="0"/>
              </a:rPr>
              <a:t>, Development</a:t>
            </a:r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, ASV &amp;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member </a:t>
            </a:r>
            <a:r>
              <a:rPr lang="en-US" altLang="en-US" sz="1400" b="1" dirty="0" err="1">
                <a:ea typeface="Helvetica Neue" charset="0"/>
                <a:cs typeface="Helvetica Neue" charset="0"/>
                <a:sym typeface="Helvetica Neue" charset="0"/>
              </a:rPr>
              <a:t>liason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  <a:p>
            <a:endParaRPr lang="en-GB" sz="1266" dirty="0"/>
          </a:p>
        </p:txBody>
      </p:sp>
      <p:sp>
        <p:nvSpPr>
          <p:cNvPr id="9" name="AutoShape 6"/>
          <p:cNvSpPr>
            <a:spLocks/>
          </p:cNvSpPr>
          <p:nvPr/>
        </p:nvSpPr>
        <p:spPr bwMode="auto">
          <a:xfrm>
            <a:off x="2744351" y="2310210"/>
            <a:ext cx="1692000" cy="1620000"/>
          </a:xfrm>
          <a:prstGeom prst="roundRect">
            <a:avLst>
              <a:gd name="adj" fmla="val 9796"/>
            </a:avLst>
          </a:prstGeom>
          <a:solidFill>
            <a:srgbClr val="D90B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Secretary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Administration,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Media &amp; Digital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Communications</a:t>
            </a:r>
          </a:p>
        </p:txBody>
      </p:sp>
      <p:sp>
        <p:nvSpPr>
          <p:cNvPr id="10" name="AutoShape 7"/>
          <p:cNvSpPr>
            <a:spLocks/>
          </p:cNvSpPr>
          <p:nvPr/>
        </p:nvSpPr>
        <p:spPr bwMode="auto">
          <a:xfrm>
            <a:off x="4512637" y="2301282"/>
            <a:ext cx="1692000" cy="1620000"/>
          </a:xfrm>
          <a:prstGeom prst="roundRect">
            <a:avLst>
              <a:gd name="adj" fmla="val 10134"/>
            </a:avLst>
          </a:prstGeom>
          <a:solidFill>
            <a:srgbClr val="D90B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Finance</a:t>
            </a:r>
          </a:p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Officer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Income,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expenditure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grants and 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sponsorship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6292635" y="2301282"/>
            <a:ext cx="1692000" cy="1620000"/>
          </a:xfrm>
          <a:prstGeom prst="roundRect">
            <a:avLst>
              <a:gd name="adj" fmla="val 9551"/>
            </a:avLst>
          </a:prstGeom>
          <a:solidFill>
            <a:srgbClr val="FCBD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Coaching</a:t>
            </a:r>
          </a:p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Coordinator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Athlete 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development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&amp; improvement via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an effective 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coaching system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AutoShape 9"/>
          <p:cNvSpPr>
            <a:spLocks/>
          </p:cNvSpPr>
          <p:nvPr/>
        </p:nvSpPr>
        <p:spPr bwMode="auto">
          <a:xfrm>
            <a:off x="8054942" y="2295505"/>
            <a:ext cx="1692000" cy="1620000"/>
          </a:xfrm>
          <a:prstGeom prst="roundRect">
            <a:avLst>
              <a:gd name="adj" fmla="val 9551"/>
            </a:avLst>
          </a:prstGeom>
          <a:solidFill>
            <a:srgbClr val="FCBD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Competition </a:t>
            </a:r>
          </a:p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Coordinator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Facilitating an 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effective 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competition 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structure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 for the Club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AutoShape 10"/>
          <p:cNvSpPr>
            <a:spLocks/>
          </p:cNvSpPr>
          <p:nvPr/>
        </p:nvSpPr>
        <p:spPr bwMode="auto">
          <a:xfrm>
            <a:off x="9824752" y="2274492"/>
            <a:ext cx="1692000" cy="1620000"/>
          </a:xfrm>
          <a:prstGeom prst="roundRect">
            <a:avLst>
              <a:gd name="adj" fmla="val 9736"/>
            </a:avLst>
          </a:prstGeom>
          <a:solidFill>
            <a:srgbClr val="FCBD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Officials</a:t>
            </a:r>
          </a:p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Coordinator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Leading a 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cadre of 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officials meeting Club and national</a:t>
            </a: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requirements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le 11"/>
          <p:cNvSpPr>
            <a:spLocks/>
          </p:cNvSpPr>
          <p:nvPr/>
        </p:nvSpPr>
        <p:spPr bwMode="auto">
          <a:xfrm>
            <a:off x="1036892" y="2066727"/>
            <a:ext cx="1241227" cy="97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ctr"/>
            <a:endParaRPr lang="en-US" altLang="en-US" sz="984" b="1" dirty="0">
              <a:latin typeface="+mj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le 12"/>
          <p:cNvSpPr>
            <a:spLocks/>
          </p:cNvSpPr>
          <p:nvPr/>
        </p:nvSpPr>
        <p:spPr bwMode="auto">
          <a:xfrm>
            <a:off x="2586193" y="2115840"/>
            <a:ext cx="1160859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ctr"/>
            <a:endParaRPr lang="en-US" altLang="en-US" sz="984" b="1" dirty="0">
              <a:latin typeface="+mj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921556" y="2031008"/>
            <a:ext cx="1419820" cy="1276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ctr"/>
            <a:endParaRPr lang="en-US" altLang="en-US" sz="984" b="1" dirty="0"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AutoShape 17"/>
          <p:cNvSpPr>
            <a:spLocks/>
          </p:cNvSpPr>
          <p:nvPr/>
        </p:nvSpPr>
        <p:spPr bwMode="auto">
          <a:xfrm>
            <a:off x="4822724" y="1136748"/>
            <a:ext cx="2689965" cy="1032117"/>
          </a:xfrm>
          <a:prstGeom prst="roundRect">
            <a:avLst>
              <a:gd name="adj" fmla="val 12931"/>
            </a:avLst>
          </a:prstGeom>
          <a:solidFill>
            <a:srgbClr val="D90B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2000" b="1" dirty="0">
                <a:ea typeface="Helvetica Neue" charset="0"/>
                <a:cs typeface="Helvetica Neue" charset="0"/>
                <a:sym typeface="Helvetica Neue" charset="0"/>
              </a:rPr>
              <a:t>President</a:t>
            </a:r>
          </a:p>
          <a:p>
            <a:pPr algn="ctr"/>
            <a:endParaRPr lang="en-US" altLang="en-US" sz="1050" b="1" dirty="0">
              <a:ea typeface="Helvetica Neue" charset="0"/>
              <a:cs typeface="Helvetica Neue" charset="0"/>
              <a:sym typeface="Helvetica Neue" charset="0"/>
            </a:endParaRP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Leadership &amp; </a:t>
            </a:r>
            <a:r>
              <a:rPr lang="en-US" altLang="en-US" sz="1400" b="1" dirty="0" smtClean="0">
                <a:ea typeface="Helvetica Neue" charset="0"/>
                <a:cs typeface="Helvetica Neue" charset="0"/>
                <a:sym typeface="Helvetica Neue" charset="0"/>
              </a:rPr>
              <a:t>management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AutoShape 19"/>
          <p:cNvSpPr>
            <a:spLocks/>
          </p:cNvSpPr>
          <p:nvPr/>
        </p:nvSpPr>
        <p:spPr bwMode="auto">
          <a:xfrm>
            <a:off x="6245536" y="3965930"/>
            <a:ext cx="1692000" cy="1332000"/>
          </a:xfrm>
          <a:prstGeom prst="triangle">
            <a:avLst>
              <a:gd name="adj" fmla="val 50000"/>
            </a:avLst>
          </a:prstGeom>
          <a:solidFill>
            <a:srgbClr val="FCBD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Coaches</a:t>
            </a:r>
            <a:endParaRPr lang="en-US" altLang="en-US" sz="16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AutoShape 21"/>
          <p:cNvSpPr>
            <a:spLocks/>
          </p:cNvSpPr>
          <p:nvPr/>
        </p:nvSpPr>
        <p:spPr bwMode="auto">
          <a:xfrm>
            <a:off x="8065821" y="3965930"/>
            <a:ext cx="1692000" cy="1332000"/>
          </a:xfrm>
          <a:prstGeom prst="triangle">
            <a:avLst>
              <a:gd name="adj" fmla="val 50000"/>
            </a:avLst>
          </a:prstGeom>
          <a:solidFill>
            <a:srgbClr val="FCBD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Team</a:t>
            </a:r>
          </a:p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Managers</a:t>
            </a:r>
            <a:endParaRPr lang="en-US" altLang="en-US" sz="16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AutoShape 23"/>
          <p:cNvSpPr>
            <a:spLocks/>
          </p:cNvSpPr>
          <p:nvPr/>
        </p:nvSpPr>
        <p:spPr bwMode="auto">
          <a:xfrm>
            <a:off x="9860307" y="3965930"/>
            <a:ext cx="1692000" cy="1332000"/>
          </a:xfrm>
          <a:prstGeom prst="triangle">
            <a:avLst>
              <a:gd name="adj" fmla="val 50000"/>
            </a:avLst>
          </a:prstGeom>
          <a:solidFill>
            <a:srgbClr val="FCBD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>
                <a:ea typeface="Helvetica Neue" charset="0"/>
                <a:cs typeface="Helvetica Neue" charset="0"/>
                <a:sym typeface="Helvetica Neue" charset="0"/>
              </a:rPr>
              <a:t>Officials</a:t>
            </a:r>
          </a:p>
        </p:txBody>
      </p:sp>
      <p:sp>
        <p:nvSpPr>
          <p:cNvPr id="28" name="AutoShape 25"/>
          <p:cNvSpPr>
            <a:spLocks/>
          </p:cNvSpPr>
          <p:nvPr/>
        </p:nvSpPr>
        <p:spPr bwMode="auto">
          <a:xfrm>
            <a:off x="975500" y="3997922"/>
            <a:ext cx="4357688" cy="892969"/>
          </a:xfrm>
          <a:prstGeom prst="roundRect">
            <a:avLst>
              <a:gd name="adj" fmla="val 15000"/>
            </a:avLst>
          </a:prstGeom>
          <a:solidFill>
            <a:srgbClr val="D90B0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 anchorCtr="0"/>
          <a:lstStyle/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5 Ordinary Committee Members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Oval 27"/>
          <p:cNvSpPr>
            <a:spLocks/>
          </p:cNvSpPr>
          <p:nvPr/>
        </p:nvSpPr>
        <p:spPr bwMode="auto">
          <a:xfrm>
            <a:off x="1634019" y="5337376"/>
            <a:ext cx="2880000" cy="1260000"/>
          </a:xfrm>
          <a:prstGeom prst="ellipse">
            <a:avLst/>
          </a:prstGeom>
          <a:solidFill>
            <a:srgbClr val="FE4940"/>
          </a:solidFill>
          <a:ln>
            <a:noFill/>
          </a:ln>
          <a:effectLst>
            <a:outerShdw blurRad="1016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600" b="1" dirty="0" smtClean="0">
                <a:ea typeface="Helvetica Neue" charset="0"/>
                <a:cs typeface="Helvetica Neue" charset="0"/>
                <a:sym typeface="Helvetica Neue" charset="0"/>
              </a:rPr>
              <a:t>Membership Officer</a:t>
            </a:r>
            <a:endParaRPr lang="en-US" altLang="en-US" sz="1600" b="1" dirty="0">
              <a:ea typeface="Helvetica Neue" charset="0"/>
              <a:cs typeface="Helvetica Neue" charset="0"/>
              <a:sym typeface="Helvetica Neue" charset="0"/>
            </a:endParaRPr>
          </a:p>
          <a:p>
            <a:pPr algn="ctr"/>
            <a:r>
              <a:rPr lang="en-US" altLang="en-US" sz="1400" b="1" dirty="0" smtClean="0">
                <a:ea typeface="Helvetica Neue" charset="0"/>
                <a:cs typeface="Helvetica Neue" charset="0"/>
                <a:sym typeface="Helvetica Neue" charset="0"/>
              </a:rPr>
              <a:t>Membership database 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  <a:p>
            <a:pPr algn="ctr"/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m</a:t>
            </a:r>
            <a:r>
              <a:rPr lang="en-US" altLang="en-US" sz="1400" b="1" dirty="0" smtClean="0">
                <a:ea typeface="Helvetica Neue" charset="0"/>
                <a:cs typeface="Helvetica Neue" charset="0"/>
                <a:sym typeface="Helvetica Neue" charset="0"/>
              </a:rPr>
              <a:t>anagement &amp; </a:t>
            </a:r>
            <a:r>
              <a:rPr lang="en-US" altLang="en-US" sz="1400" b="1" dirty="0">
                <a:ea typeface="Helvetica Neue" charset="0"/>
                <a:cs typeface="Helvetica Neue" charset="0"/>
                <a:sym typeface="Helvetica Neue" charset="0"/>
              </a:rPr>
              <a:t>affiliations</a:t>
            </a:r>
            <a:endParaRPr lang="en-US" altLang="en-US" sz="1400" b="1" dirty="0"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32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67" y="1194672"/>
            <a:ext cx="888504" cy="875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833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Chalkboard</vt:lpstr>
      <vt:lpstr>Helvetica Neue</vt:lpstr>
      <vt:lpstr>Office Theme</vt:lpstr>
      <vt:lpstr>Example Committee Structure - Aberdeen AAC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Committee Structure - Aberdeen AAC</dc:title>
  <dc:creator>Julie Mollison</dc:creator>
  <cp:lastModifiedBy>Julie Mollison</cp:lastModifiedBy>
  <cp:revision>1</cp:revision>
  <dcterms:created xsi:type="dcterms:W3CDTF">2014-10-20T13:02:43Z</dcterms:created>
  <dcterms:modified xsi:type="dcterms:W3CDTF">2014-10-20T13:03:41Z</dcterms:modified>
</cp:coreProperties>
</file>